
<file path=[Content_Types].xml><?xml version="1.0" encoding="utf-8"?>
<Types xmlns="http://schemas.openxmlformats.org/package/2006/content-types">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63" r:id="rId2"/>
    <p:sldId id="264" r:id="rId3"/>
    <p:sldId id="305" r:id="rId4"/>
    <p:sldId id="306" r:id="rId5"/>
    <p:sldId id="267" r:id="rId6"/>
    <p:sldId id="307" r:id="rId7"/>
    <p:sldId id="308" r:id="rId8"/>
    <p:sldId id="30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20C0C"/>
    <a:srgbClr val="31A2C5"/>
    <a:srgbClr val="620A0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p:scale>
          <a:sx n="73" d="100"/>
          <a:sy n="73" d="100"/>
        </p:scale>
        <p:origin x="99" y="399"/>
      </p:cViewPr>
      <p:guideLst/>
    </p:cSldViewPr>
  </p:slideViewPr>
  <p:notesTextViewPr>
    <p:cViewPr>
      <p:scale>
        <a:sx n="1" d="1"/>
        <a:sy n="1" d="1"/>
      </p:scale>
      <p:origin x="0" y="0"/>
    </p:cViewPr>
  </p:notesTextViewPr>
  <p:notesViewPr>
    <p:cSldViewPr snapToGrid="0">
      <p:cViewPr varScale="1">
        <p:scale>
          <a:sx n="73" d="100"/>
          <a:sy n="73" d="100"/>
        </p:scale>
        <p:origin x="2694" y="45"/>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png>
</file>

<file path=ppt/media/image11.jpg>
</file>

<file path=ppt/media/image2.png>
</file>

<file path=ppt/media/image3.png>
</file>

<file path=ppt/media/image4.png>
</file>

<file path=ppt/media/image5.png>
</file>

<file path=ppt/media/image6.gif>
</file>

<file path=ppt/media/image7.JP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8BFD3AA-C809-404D-B5C4-79035CF83DE2}" type="datetimeFigureOut">
              <a:rPr lang="en-US" smtClean="0"/>
              <a:t>1/11/2019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E4B19A-C496-4AC0-8654-A49493DA4CCD}" type="slidenum">
              <a:rPr lang="en-US" smtClean="0"/>
              <a:t>‹#›</a:t>
            </a:fld>
            <a:endParaRPr lang="en-US"/>
          </a:p>
        </p:txBody>
      </p:sp>
    </p:spTree>
    <p:extLst>
      <p:ext uri="{BB962C8B-B14F-4D97-AF65-F5344CB8AC3E}">
        <p14:creationId xmlns:p14="http://schemas.microsoft.com/office/powerpoint/2010/main" val="10315080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solidFill>
                  <a:srgbClr val="202225"/>
                </a:solidFill>
                <a:latin typeface="Lora"/>
              </a:rPr>
              <a:t>The INFORMS Analytics Maturity Model (IAMM) is designed to provide information whether your organization is at an initial, developing, or advanced level of analytics. It helps you assess your strengths and weaknesses in three broad areas of analytics:</a:t>
            </a:r>
          </a:p>
          <a:p>
            <a:endParaRPr lang="en-US" sz="2400" dirty="0">
              <a:solidFill>
                <a:srgbClr val="202225"/>
              </a:solidFill>
              <a:latin typeface="Lora"/>
            </a:endParaRPr>
          </a:p>
          <a:p>
            <a:pPr lvl="1">
              <a:buFont typeface="Arial" panose="020B0604020202020204" pitchFamily="34" charset="0"/>
              <a:buChar char="•"/>
            </a:pPr>
            <a:r>
              <a:rPr lang="en-US" sz="2400" dirty="0">
                <a:solidFill>
                  <a:srgbClr val="202225"/>
                </a:solidFill>
                <a:latin typeface="Lora"/>
              </a:rPr>
              <a:t>your organization</a:t>
            </a:r>
          </a:p>
          <a:p>
            <a:pPr lvl="1">
              <a:buFont typeface="Arial" panose="020B0604020202020204" pitchFamily="34" charset="0"/>
              <a:buChar char="•"/>
            </a:pPr>
            <a:r>
              <a:rPr lang="en-US" sz="2400" dirty="0">
                <a:solidFill>
                  <a:srgbClr val="202225"/>
                </a:solidFill>
                <a:latin typeface="Lora"/>
              </a:rPr>
              <a:t>its analytics capability</a:t>
            </a:r>
          </a:p>
          <a:p>
            <a:pPr lvl="1">
              <a:buFont typeface="Arial" panose="020B0604020202020204" pitchFamily="34" charset="0"/>
              <a:buChar char="•"/>
            </a:pPr>
            <a:r>
              <a:rPr lang="en-US" sz="2400" dirty="0">
                <a:solidFill>
                  <a:srgbClr val="202225"/>
                </a:solidFill>
                <a:latin typeface="Lora"/>
              </a:rPr>
              <a:t>its data &amp; infrastructure</a:t>
            </a:r>
          </a:p>
          <a:p>
            <a:pPr lvl="1">
              <a:buFont typeface="Arial" panose="020B0604020202020204" pitchFamily="34" charset="0"/>
              <a:buChar char="•"/>
            </a:pPr>
            <a:endParaRPr lang="en-US" sz="2400" dirty="0">
              <a:solidFill>
                <a:srgbClr val="202225"/>
              </a:solidFill>
              <a:latin typeface="Lora"/>
            </a:endParaRPr>
          </a:p>
          <a:p>
            <a:r>
              <a:rPr lang="en-US" sz="2400" dirty="0">
                <a:solidFill>
                  <a:srgbClr val="202225"/>
                </a:solidFill>
                <a:latin typeface="Lora"/>
              </a:rPr>
              <a:t>and drills down with a dozen peering questions that provide broad analytics understanding.</a:t>
            </a:r>
            <a:endParaRPr lang="en-US" sz="2400" b="0" i="0" dirty="0">
              <a:solidFill>
                <a:srgbClr val="202225"/>
              </a:solidFill>
              <a:effectLst/>
              <a:latin typeface="Lora"/>
            </a:endParaRPr>
          </a:p>
          <a:p>
            <a:endParaRPr lang="en-US" dirty="0"/>
          </a:p>
        </p:txBody>
      </p:sp>
      <p:sp>
        <p:nvSpPr>
          <p:cNvPr id="4" name="Slide Number Placeholder 3"/>
          <p:cNvSpPr>
            <a:spLocks noGrp="1"/>
          </p:cNvSpPr>
          <p:nvPr>
            <p:ph type="sldNum" sz="quarter" idx="5"/>
          </p:nvPr>
        </p:nvSpPr>
        <p:spPr/>
        <p:txBody>
          <a:bodyPr/>
          <a:lstStyle/>
          <a:p>
            <a:fld id="{F0E4B19A-C496-4AC0-8654-A49493DA4CCD}" type="slidenum">
              <a:rPr lang="en-US" smtClean="0"/>
              <a:t>2</a:t>
            </a:fld>
            <a:endParaRPr lang="en-US"/>
          </a:p>
        </p:txBody>
      </p:sp>
    </p:spTree>
    <p:extLst>
      <p:ext uri="{BB962C8B-B14F-4D97-AF65-F5344CB8AC3E}">
        <p14:creationId xmlns:p14="http://schemas.microsoft.com/office/powerpoint/2010/main" val="3741416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solidFill>
                  <a:srgbClr val="202225"/>
                </a:solidFill>
                <a:latin typeface="Lora"/>
              </a:rPr>
              <a:t>The INFORMS Analytics Maturity Model (IAMM) is designed to provide information whether your organization is at an initial, developing, or advanced level of analytics. It helps you assess your strengths and weaknesses in three broad areas of analytics:</a:t>
            </a:r>
          </a:p>
          <a:p>
            <a:endParaRPr lang="en-US" sz="2400" dirty="0">
              <a:solidFill>
                <a:srgbClr val="202225"/>
              </a:solidFill>
              <a:latin typeface="Lora"/>
            </a:endParaRPr>
          </a:p>
          <a:p>
            <a:pPr lvl="1">
              <a:buFont typeface="Arial" panose="020B0604020202020204" pitchFamily="34" charset="0"/>
              <a:buChar char="•"/>
            </a:pPr>
            <a:r>
              <a:rPr lang="en-US" sz="2400" dirty="0">
                <a:solidFill>
                  <a:srgbClr val="202225"/>
                </a:solidFill>
                <a:latin typeface="Lora"/>
              </a:rPr>
              <a:t>your organization</a:t>
            </a:r>
          </a:p>
          <a:p>
            <a:pPr lvl="1">
              <a:buFont typeface="Arial" panose="020B0604020202020204" pitchFamily="34" charset="0"/>
              <a:buChar char="•"/>
            </a:pPr>
            <a:r>
              <a:rPr lang="en-US" sz="2400" dirty="0">
                <a:solidFill>
                  <a:srgbClr val="202225"/>
                </a:solidFill>
                <a:latin typeface="Lora"/>
              </a:rPr>
              <a:t>its analytics capability</a:t>
            </a:r>
          </a:p>
          <a:p>
            <a:pPr lvl="1">
              <a:buFont typeface="Arial" panose="020B0604020202020204" pitchFamily="34" charset="0"/>
              <a:buChar char="•"/>
            </a:pPr>
            <a:r>
              <a:rPr lang="en-US" sz="2400" dirty="0">
                <a:solidFill>
                  <a:srgbClr val="202225"/>
                </a:solidFill>
                <a:latin typeface="Lora"/>
              </a:rPr>
              <a:t>its data &amp; infrastructure</a:t>
            </a:r>
          </a:p>
          <a:p>
            <a:pPr lvl="1">
              <a:buFont typeface="Arial" panose="020B0604020202020204" pitchFamily="34" charset="0"/>
              <a:buChar char="•"/>
            </a:pPr>
            <a:endParaRPr lang="en-US" sz="2400" dirty="0">
              <a:solidFill>
                <a:srgbClr val="202225"/>
              </a:solidFill>
              <a:latin typeface="Lora"/>
            </a:endParaRPr>
          </a:p>
          <a:p>
            <a:r>
              <a:rPr lang="en-US" sz="2400" dirty="0">
                <a:solidFill>
                  <a:srgbClr val="202225"/>
                </a:solidFill>
                <a:latin typeface="Lora"/>
              </a:rPr>
              <a:t>and drills down with a dozen peering questions that provide broad analytics understanding.</a:t>
            </a:r>
            <a:endParaRPr lang="en-US" sz="2400" b="0" i="0" dirty="0">
              <a:solidFill>
                <a:srgbClr val="202225"/>
              </a:solidFill>
              <a:effectLst/>
              <a:latin typeface="Lora"/>
            </a:endParaRPr>
          </a:p>
          <a:p>
            <a:endParaRPr lang="en-US" dirty="0"/>
          </a:p>
        </p:txBody>
      </p:sp>
      <p:sp>
        <p:nvSpPr>
          <p:cNvPr id="4" name="Slide Number Placeholder 3"/>
          <p:cNvSpPr>
            <a:spLocks noGrp="1"/>
          </p:cNvSpPr>
          <p:nvPr>
            <p:ph type="sldNum" sz="quarter" idx="5"/>
          </p:nvPr>
        </p:nvSpPr>
        <p:spPr/>
        <p:txBody>
          <a:bodyPr/>
          <a:lstStyle/>
          <a:p>
            <a:fld id="{F0E4B19A-C496-4AC0-8654-A49493DA4CCD}" type="slidenum">
              <a:rPr lang="en-US" smtClean="0"/>
              <a:t>3</a:t>
            </a:fld>
            <a:endParaRPr lang="en-US"/>
          </a:p>
        </p:txBody>
      </p:sp>
    </p:spTree>
    <p:extLst>
      <p:ext uri="{BB962C8B-B14F-4D97-AF65-F5344CB8AC3E}">
        <p14:creationId xmlns:p14="http://schemas.microsoft.com/office/powerpoint/2010/main" val="1723302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solidFill>
                  <a:srgbClr val="202225"/>
                </a:solidFill>
                <a:latin typeface="Lora"/>
              </a:rPr>
              <a:t>The INFORMS Analytics Maturity Model (IAMM) is designed to provide information whether your organization is at an initial, developing, or advanced level of analytics. It helps you assess your strengths and weaknesses in three broad areas of analytics:</a:t>
            </a:r>
          </a:p>
          <a:p>
            <a:endParaRPr lang="en-US" sz="2400" dirty="0">
              <a:solidFill>
                <a:srgbClr val="202225"/>
              </a:solidFill>
              <a:latin typeface="Lora"/>
            </a:endParaRPr>
          </a:p>
          <a:p>
            <a:pPr lvl="1">
              <a:buFont typeface="Arial" panose="020B0604020202020204" pitchFamily="34" charset="0"/>
              <a:buChar char="•"/>
            </a:pPr>
            <a:r>
              <a:rPr lang="en-US" sz="2400" dirty="0">
                <a:solidFill>
                  <a:srgbClr val="202225"/>
                </a:solidFill>
                <a:latin typeface="Lora"/>
              </a:rPr>
              <a:t>your organization</a:t>
            </a:r>
          </a:p>
          <a:p>
            <a:pPr lvl="1">
              <a:buFont typeface="Arial" panose="020B0604020202020204" pitchFamily="34" charset="0"/>
              <a:buChar char="•"/>
            </a:pPr>
            <a:r>
              <a:rPr lang="en-US" sz="2400" dirty="0">
                <a:solidFill>
                  <a:srgbClr val="202225"/>
                </a:solidFill>
                <a:latin typeface="Lora"/>
              </a:rPr>
              <a:t>its analytics capability</a:t>
            </a:r>
          </a:p>
          <a:p>
            <a:pPr lvl="1">
              <a:buFont typeface="Arial" panose="020B0604020202020204" pitchFamily="34" charset="0"/>
              <a:buChar char="•"/>
            </a:pPr>
            <a:r>
              <a:rPr lang="en-US" sz="2400" dirty="0">
                <a:solidFill>
                  <a:srgbClr val="202225"/>
                </a:solidFill>
                <a:latin typeface="Lora"/>
              </a:rPr>
              <a:t>its data &amp; infrastructure</a:t>
            </a:r>
          </a:p>
          <a:p>
            <a:pPr lvl="1">
              <a:buFont typeface="Arial" panose="020B0604020202020204" pitchFamily="34" charset="0"/>
              <a:buChar char="•"/>
            </a:pPr>
            <a:endParaRPr lang="en-US" sz="2400" dirty="0">
              <a:solidFill>
                <a:srgbClr val="202225"/>
              </a:solidFill>
              <a:latin typeface="Lora"/>
            </a:endParaRPr>
          </a:p>
          <a:p>
            <a:r>
              <a:rPr lang="en-US" sz="2400" dirty="0">
                <a:solidFill>
                  <a:srgbClr val="202225"/>
                </a:solidFill>
                <a:latin typeface="Lora"/>
              </a:rPr>
              <a:t>and drills down with a dozen peering questions that provide broad analytics understanding.</a:t>
            </a:r>
            <a:endParaRPr lang="en-US" sz="2400" b="0" i="0" dirty="0">
              <a:solidFill>
                <a:srgbClr val="202225"/>
              </a:solidFill>
              <a:effectLst/>
              <a:latin typeface="Lora"/>
            </a:endParaRPr>
          </a:p>
          <a:p>
            <a:endParaRPr lang="en-US" dirty="0"/>
          </a:p>
        </p:txBody>
      </p:sp>
      <p:sp>
        <p:nvSpPr>
          <p:cNvPr id="4" name="Slide Number Placeholder 3"/>
          <p:cNvSpPr>
            <a:spLocks noGrp="1"/>
          </p:cNvSpPr>
          <p:nvPr>
            <p:ph type="sldNum" sz="quarter" idx="5"/>
          </p:nvPr>
        </p:nvSpPr>
        <p:spPr/>
        <p:txBody>
          <a:bodyPr/>
          <a:lstStyle/>
          <a:p>
            <a:fld id="{F0E4B19A-C496-4AC0-8654-A49493DA4CCD}" type="slidenum">
              <a:rPr lang="en-US" smtClean="0"/>
              <a:t>4</a:t>
            </a:fld>
            <a:endParaRPr lang="en-US"/>
          </a:p>
        </p:txBody>
      </p:sp>
    </p:spTree>
    <p:extLst>
      <p:ext uri="{BB962C8B-B14F-4D97-AF65-F5344CB8AC3E}">
        <p14:creationId xmlns:p14="http://schemas.microsoft.com/office/powerpoint/2010/main" val="2832794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F0E4B19A-C496-4AC0-8654-A49493DA4CCD}" type="slidenum">
              <a:rPr lang="en-US" smtClean="0"/>
              <a:t>5</a:t>
            </a:fld>
            <a:endParaRPr lang="en-US"/>
          </a:p>
        </p:txBody>
      </p:sp>
    </p:spTree>
    <p:extLst>
      <p:ext uri="{BB962C8B-B14F-4D97-AF65-F5344CB8AC3E}">
        <p14:creationId xmlns:p14="http://schemas.microsoft.com/office/powerpoint/2010/main" val="11957891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Create AWS account</a:t>
            </a:r>
          </a:p>
          <a:p>
            <a:r>
              <a:rPr lang="en-US" dirty="0"/>
              <a:t>IAM Policies</a:t>
            </a:r>
          </a:p>
          <a:p>
            <a:endParaRPr lang="en-US" dirty="0"/>
          </a:p>
        </p:txBody>
      </p:sp>
      <p:sp>
        <p:nvSpPr>
          <p:cNvPr id="4" name="Slide Number Placeholder 3"/>
          <p:cNvSpPr>
            <a:spLocks noGrp="1"/>
          </p:cNvSpPr>
          <p:nvPr>
            <p:ph type="sldNum" sz="quarter" idx="5"/>
          </p:nvPr>
        </p:nvSpPr>
        <p:spPr/>
        <p:txBody>
          <a:bodyPr/>
          <a:lstStyle/>
          <a:p>
            <a:fld id="{F0E4B19A-C496-4AC0-8654-A49493DA4CCD}" type="slidenum">
              <a:rPr lang="en-US" smtClean="0"/>
              <a:t>6</a:t>
            </a:fld>
            <a:endParaRPr lang="en-US"/>
          </a:p>
        </p:txBody>
      </p:sp>
    </p:spTree>
    <p:extLst>
      <p:ext uri="{BB962C8B-B14F-4D97-AF65-F5344CB8AC3E}">
        <p14:creationId xmlns:p14="http://schemas.microsoft.com/office/powerpoint/2010/main" val="477133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F0E4B19A-C496-4AC0-8654-A49493DA4CCD}" type="slidenum">
              <a:rPr lang="en-US" smtClean="0"/>
              <a:t>7</a:t>
            </a:fld>
            <a:endParaRPr lang="en-US"/>
          </a:p>
        </p:txBody>
      </p:sp>
    </p:spTree>
    <p:extLst>
      <p:ext uri="{BB962C8B-B14F-4D97-AF65-F5344CB8AC3E}">
        <p14:creationId xmlns:p14="http://schemas.microsoft.com/office/powerpoint/2010/main" val="19401701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Master" Target="../slideMasters/slideMaster1.xml"/><Relationship Id="rId4" Type="http://schemas.openxmlformats.org/officeDocument/2006/relationships/image" Target="../media/image6.gi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9" name="Picture 18"/>
          <p:cNvPicPr>
            <a:picLocks noChangeAspect="1"/>
          </p:cNvPicPr>
          <p:nvPr userDrawn="1"/>
        </p:nvPicPr>
        <p:blipFill rotWithShape="1">
          <a:blip r:embed="rId4">
            <a:extLst>
              <a:ext uri="{28A0092B-C50C-407E-A947-70E740481C1C}">
                <a14:useLocalDpi xmlns:a14="http://schemas.microsoft.com/office/drawing/2010/main" val="0"/>
              </a:ext>
            </a:extLst>
          </a:blip>
          <a:srcRect l="463" t="4081" r="865" b="12701"/>
          <a:stretch/>
        </p:blipFill>
        <p:spPr>
          <a:xfrm>
            <a:off x="0" y="1"/>
            <a:ext cx="12192000" cy="6858000"/>
          </a:xfrm>
          <a:prstGeom prst="rect">
            <a:avLst/>
          </a:prstGeom>
          <a:ln>
            <a:noFill/>
          </a:ln>
          <a:effectLst/>
        </p:spPr>
      </p:pic>
      <p:sp>
        <p:nvSpPr>
          <p:cNvPr id="20" name="Rectangle 19"/>
          <p:cNvSpPr/>
          <p:nvPr userDrawn="1"/>
        </p:nvSpPr>
        <p:spPr>
          <a:xfrm>
            <a:off x="0" y="2743199"/>
            <a:ext cx="12192000" cy="4114801"/>
          </a:xfrm>
          <a:prstGeom prst="rect">
            <a:avLst/>
          </a:prstGeom>
          <a:gradFill>
            <a:gsLst>
              <a:gs pos="39000">
                <a:schemeClr val="accent1">
                  <a:lumMod val="0"/>
                  <a:lumOff val="100000"/>
                  <a:alpha val="0"/>
                </a:schemeClr>
              </a:gs>
              <a:gs pos="85000">
                <a:schemeClr val="bg1">
                  <a:alpha val="81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Rectangle 20"/>
          <p:cNvSpPr/>
          <p:nvPr userDrawn="1"/>
        </p:nvSpPr>
        <p:spPr>
          <a:xfrm>
            <a:off x="6027576" y="5959567"/>
            <a:ext cx="6173380" cy="9557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 name="Rectangle 21"/>
          <p:cNvSpPr/>
          <p:nvPr userDrawn="1"/>
        </p:nvSpPr>
        <p:spPr>
          <a:xfrm>
            <a:off x="-15926" y="5965018"/>
            <a:ext cx="8477114" cy="90406"/>
          </a:xfrm>
          <a:prstGeom prst="rect">
            <a:avLst/>
          </a:prstGeom>
          <a:solidFill>
            <a:srgbClr val="620A0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23" name="Picture 22"/>
          <p:cNvPicPr>
            <a:picLocks noChangeAspect="1"/>
          </p:cNvPicPr>
          <p:nvPr userDrawn="1"/>
        </p:nvPicPr>
        <p:blipFill rotWithShape="1">
          <a:blip r:embed="rId5">
            <a:extLst>
              <a:ext uri="{28A0092B-C50C-407E-A947-70E740481C1C}">
                <a14:useLocalDpi xmlns:a14="http://schemas.microsoft.com/office/drawing/2010/main" val="0"/>
              </a:ext>
            </a:extLst>
          </a:blip>
          <a:srcRect l="31108" t="41060" r="31163" b="22485"/>
          <a:stretch/>
        </p:blipFill>
        <p:spPr>
          <a:xfrm>
            <a:off x="2541722" y="-1"/>
            <a:ext cx="7098224" cy="6858001"/>
          </a:xfrm>
          <a:prstGeom prst="rect">
            <a:avLst/>
          </a:prstGeom>
        </p:spPr>
      </p:pic>
      <p:sp>
        <p:nvSpPr>
          <p:cNvPr id="2" name="Title 1"/>
          <p:cNvSpPr>
            <a:spLocks noGrp="1"/>
          </p:cNvSpPr>
          <p:nvPr>
            <p:ph type="ctrTitle" hasCustomPrompt="1"/>
          </p:nvPr>
        </p:nvSpPr>
        <p:spPr>
          <a:xfrm>
            <a:off x="125595" y="4413594"/>
            <a:ext cx="5111481" cy="1581613"/>
          </a:xfrm>
        </p:spPr>
        <p:txBody>
          <a:bodyPr anchor="b">
            <a:normAutofit/>
          </a:bodyPr>
          <a:lstStyle>
            <a:lvl1pPr algn="r">
              <a:defRPr sz="4400"/>
            </a:lvl1pPr>
          </a:lstStyle>
          <a:p>
            <a:r>
              <a:rPr lang="en-US" dirty="0"/>
              <a:t>CLICK TO EDIT THE PRESENTSTION TITLE</a:t>
            </a:r>
          </a:p>
        </p:txBody>
      </p:sp>
      <p:sp>
        <p:nvSpPr>
          <p:cNvPr id="3" name="Subtitle 2"/>
          <p:cNvSpPr>
            <a:spLocks noGrp="1"/>
          </p:cNvSpPr>
          <p:nvPr>
            <p:ph type="subTitle" idx="1" hasCustomPrompt="1"/>
          </p:nvPr>
        </p:nvSpPr>
        <p:spPr>
          <a:xfrm>
            <a:off x="125595" y="6070922"/>
            <a:ext cx="4784639" cy="554621"/>
          </a:xfrm>
        </p:spPr>
        <p:txBody>
          <a:bodyPr/>
          <a:lstStyle>
            <a:lvl1pPr marL="0" indent="0" algn="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THE SUBTITLE</a:t>
            </a:r>
          </a:p>
        </p:txBody>
      </p:sp>
      <p:pic>
        <p:nvPicPr>
          <p:cNvPr id="24" name="californian_trip-freesoundtrackmusic">
            <a:hlinkClick r:id="" action="ppaction://media"/>
          </p:cNvPr>
          <p:cNvPicPr>
            <a:picLocks noChangeAspect="1"/>
          </p:cNvPicPr>
          <p:nvPr userDrawn="1">
            <a:audioFile r:link="rId2"/>
            <p:extLst>
              <p:ext uri="{DAA4B4D4-6D71-4841-9C94-3DE7FCFB9230}">
                <p14:media xmlns:p14="http://schemas.microsoft.com/office/powerpoint/2010/main" r:embed="rId1">
                  <p14:fade in="1750" out="2000"/>
                </p14:media>
              </p:ext>
            </p:extLst>
          </p:nvPr>
        </p:nvPicPr>
        <p:blipFill>
          <a:blip r:embed="rId6"/>
          <a:stretch>
            <a:fillRect/>
          </a:stretch>
        </p:blipFill>
        <p:spPr>
          <a:xfrm>
            <a:off x="5246032" y="5875339"/>
            <a:ext cx="609600" cy="609600"/>
          </a:xfrm>
          <a:prstGeom prst="rect">
            <a:avLst/>
          </a:prstGeom>
        </p:spPr>
      </p:pic>
      <p:sp>
        <p:nvSpPr>
          <p:cNvPr id="25" name="Subtitle 2"/>
          <p:cNvSpPr txBox="1">
            <a:spLocks/>
          </p:cNvSpPr>
          <p:nvPr userDrawn="1"/>
        </p:nvSpPr>
        <p:spPr>
          <a:xfrm>
            <a:off x="8461188" y="6070922"/>
            <a:ext cx="3395015" cy="554621"/>
          </a:xfrm>
          <a:prstGeom prst="rect">
            <a:avLst/>
          </a:prstGeom>
        </p:spPr>
        <p:txBody>
          <a:bodyPr vert="horz" lIns="0" tIns="45720" rIns="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b="0" dirty="0"/>
              <a:t>Add Date</a:t>
            </a:r>
          </a:p>
        </p:txBody>
      </p:sp>
      <p:sp>
        <p:nvSpPr>
          <p:cNvPr id="27" name="Subtitle 2"/>
          <p:cNvSpPr txBox="1">
            <a:spLocks/>
          </p:cNvSpPr>
          <p:nvPr userDrawn="1"/>
        </p:nvSpPr>
        <p:spPr>
          <a:xfrm>
            <a:off x="8461188" y="5162441"/>
            <a:ext cx="3395015" cy="892698"/>
          </a:xfrm>
          <a:prstGeom prst="rect">
            <a:avLst/>
          </a:prstGeom>
        </p:spPr>
        <p:txBody>
          <a:bodyPr vert="horz" lIns="0" tIns="45720" rIns="91440" bIns="45720" rtlCol="0" anchor="b" anchorCtr="0">
            <a:normAutofit/>
          </a:bodyPr>
          <a:lstStyle>
            <a:lvl1pPr marL="0" indent="0" algn="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spc="-150" dirty="0"/>
              <a:t>Location or Event</a:t>
            </a:r>
          </a:p>
        </p:txBody>
      </p:sp>
    </p:spTree>
    <p:extLst>
      <p:ext uri="{BB962C8B-B14F-4D97-AF65-F5344CB8AC3E}">
        <p14:creationId xmlns:p14="http://schemas.microsoft.com/office/powerpoint/2010/main" val="2384060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9728"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7576" showWhenStopped="0">
                <p:cTn id="7" repeatCount="indefinite" fill="hold" display="0">
                  <p:stCondLst>
                    <p:cond delay="indefinite"/>
                  </p:stCondLst>
                  <p:endCondLst>
                    <p:cond evt="onStopAudio" delay="0">
                      <p:tgtEl>
                        <p:sldTgt/>
                      </p:tgtEl>
                    </p:cond>
                  </p:endCondLst>
                </p:cTn>
                <p:tgtEl>
                  <p:spTgt spid="24"/>
                </p:tgtEl>
              </p:cMediaNode>
            </p:audio>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B479D5-F313-49D3-9585-BEE689CA7D06}" type="datetimeFigureOut">
              <a:rPr lang="en-US" smtClean="0"/>
              <a:t>1/11/2019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B57163-4959-4578-B5FA-9A4D3AC6850C}" type="slidenum">
              <a:rPr lang="en-US" smtClean="0"/>
              <a:t>‹#›</a:t>
            </a:fld>
            <a:endParaRPr lang="en-US"/>
          </a:p>
        </p:txBody>
      </p:sp>
    </p:spTree>
    <p:extLst>
      <p:ext uri="{BB962C8B-B14F-4D97-AF65-F5344CB8AC3E}">
        <p14:creationId xmlns:p14="http://schemas.microsoft.com/office/powerpoint/2010/main" val="2166722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hasCustomPrompt="1"/>
          </p:nvPr>
        </p:nvSpPr>
        <p:spPr>
          <a:xfrm>
            <a:off x="8724901" y="1179095"/>
            <a:ext cx="2628900" cy="4997868"/>
          </a:xfrm>
        </p:spPr>
        <p:txBody>
          <a:bodyPr vert="eaVert"/>
          <a:lstStyle>
            <a:lvl1pPr>
              <a:defRPr spc="0">
                <a:solidFill>
                  <a:srgbClr val="720C0C"/>
                </a:solidFill>
                <a:effectLst>
                  <a:outerShdw blurRad="38100" dist="38100" dir="2700000" algn="tl">
                    <a:srgbClr val="000000">
                      <a:alpha val="43137"/>
                    </a:srgbClr>
                  </a:outerShdw>
                </a:effectLst>
              </a:defRPr>
            </a:lvl1pPr>
          </a:lstStyle>
          <a:p>
            <a:r>
              <a:rPr lang="en-US" dirty="0"/>
              <a:t>CLICK TO EDIT MASTER TITLE STYLE</a:t>
            </a:r>
          </a:p>
        </p:txBody>
      </p:sp>
      <p:sp>
        <p:nvSpPr>
          <p:cNvPr id="3" name="Vertical Text Placeholder 2"/>
          <p:cNvSpPr>
            <a:spLocks noGrp="1"/>
          </p:cNvSpPr>
          <p:nvPr>
            <p:ph type="body" orient="vert" idx="1"/>
          </p:nvPr>
        </p:nvSpPr>
        <p:spPr>
          <a:xfrm>
            <a:off x="838201" y="1179095"/>
            <a:ext cx="7734300" cy="499786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B479D5-F313-49D3-9585-BEE689CA7D06}" type="datetimeFigureOut">
              <a:rPr lang="en-US" smtClean="0"/>
              <a:t>1/11/2019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B57163-4959-4578-B5FA-9A4D3AC6850C}" type="slidenum">
              <a:rPr lang="en-US" smtClean="0"/>
              <a:t>‹#›</a:t>
            </a:fld>
            <a:endParaRPr lang="en-US"/>
          </a:p>
        </p:txBody>
      </p:sp>
    </p:spTree>
    <p:extLst>
      <p:ext uri="{BB962C8B-B14F-4D97-AF65-F5344CB8AC3E}">
        <p14:creationId xmlns:p14="http://schemas.microsoft.com/office/powerpoint/2010/main" val="1267240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AB479D5-F313-49D3-9585-BEE689CA7D06}" type="datetimeFigureOut">
              <a:rPr lang="en-US" smtClean="0"/>
              <a:t>1/11/2019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B57163-4959-4578-B5FA-9A4D3AC6850C}" type="slidenum">
              <a:rPr lang="en-US" smtClean="0"/>
              <a:t>‹#›</a:t>
            </a:fld>
            <a:endParaRPr lang="en-US"/>
          </a:p>
        </p:txBody>
      </p:sp>
    </p:spTree>
    <p:extLst>
      <p:ext uri="{BB962C8B-B14F-4D97-AF65-F5344CB8AC3E}">
        <p14:creationId xmlns:p14="http://schemas.microsoft.com/office/powerpoint/2010/main" val="388150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831851" y="4305467"/>
            <a:ext cx="5099717" cy="1500187"/>
          </a:xfrm>
        </p:spPr>
        <p:txBody>
          <a:bodyPr/>
          <a:lstStyle>
            <a:lvl1pPr marL="0" indent="0">
              <a:buNone/>
              <a:defRPr sz="2400">
                <a:solidFill>
                  <a:schemeClr val="tx1">
                    <a:tint val="75000"/>
                  </a:schemeClr>
                </a:solidFill>
                <a:latin typeface="Arial Narrow" panose="020B060602020203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SUB TITLE</a:t>
            </a:r>
          </a:p>
        </p:txBody>
      </p:sp>
      <p:sp>
        <p:nvSpPr>
          <p:cNvPr id="4" name="Date Placeholder 3"/>
          <p:cNvSpPr>
            <a:spLocks noGrp="1"/>
          </p:cNvSpPr>
          <p:nvPr>
            <p:ph type="dt" sz="half" idx="10"/>
          </p:nvPr>
        </p:nvSpPr>
        <p:spPr/>
        <p:txBody>
          <a:bodyPr/>
          <a:lstStyle/>
          <a:p>
            <a:fld id="{1AB479D5-F313-49D3-9585-BEE689CA7D06}" type="datetimeFigureOut">
              <a:rPr lang="en-US" smtClean="0"/>
              <a:t>1/11/2019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EB57163-4959-4578-B5FA-9A4D3AC6850C}" type="slidenum">
              <a:rPr lang="en-US" smtClean="0"/>
              <a:t>‹#›</a:t>
            </a:fld>
            <a:endParaRPr lang="en-US"/>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7113" t="62320" b="29149"/>
          <a:stretch/>
        </p:blipFill>
        <p:spPr>
          <a:xfrm>
            <a:off x="8956" y="6111246"/>
            <a:ext cx="12192000" cy="746753"/>
          </a:xfrm>
          <a:prstGeom prst="rect">
            <a:avLst/>
          </a:prstGeom>
          <a:ln>
            <a:noFill/>
          </a:ln>
          <a:effectLst>
            <a:outerShdw blurRad="190500" algn="tl" rotWithShape="0">
              <a:srgbClr val="000000">
                <a:alpha val="70000"/>
              </a:srgbClr>
            </a:outerShdw>
          </a:effectLst>
        </p:spPr>
      </p:pic>
      <p:pic>
        <p:nvPicPr>
          <p:cNvPr id="8" name="Picture 7"/>
          <p:cNvPicPr>
            <a:picLocks noChangeAspect="1"/>
          </p:cNvPicPr>
          <p:nvPr userDrawn="1"/>
        </p:nvPicPr>
        <p:blipFill rotWithShape="1">
          <a:blip r:embed="rId2">
            <a:extLst>
              <a:ext uri="{28A0092B-C50C-407E-A947-70E740481C1C}">
                <a14:useLocalDpi xmlns:a14="http://schemas.microsoft.com/office/drawing/2010/main" val="0"/>
              </a:ext>
            </a:extLst>
          </a:blip>
          <a:srcRect l="7181" t="25882" r="-68" b="49875"/>
          <a:stretch/>
        </p:blipFill>
        <p:spPr>
          <a:xfrm>
            <a:off x="8956" y="0"/>
            <a:ext cx="12192000" cy="2122349"/>
          </a:xfrm>
          <a:prstGeom prst="rect">
            <a:avLst/>
          </a:prstGeom>
          <a:ln>
            <a:noFill/>
          </a:ln>
          <a:effectLst>
            <a:outerShdw blurRad="190500" algn="tl" rotWithShape="0">
              <a:srgbClr val="000000">
                <a:alpha val="70000"/>
              </a:srgbClr>
            </a:outerShdw>
          </a:effectLst>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59149" y="173471"/>
            <a:ext cx="2729557" cy="1407537"/>
          </a:xfrm>
          <a:prstGeom prst="rect">
            <a:avLst/>
          </a:prstGeom>
        </p:spPr>
      </p:pic>
      <p:sp>
        <p:nvSpPr>
          <p:cNvPr id="10" name="Rectangle 9"/>
          <p:cNvSpPr/>
          <p:nvPr userDrawn="1"/>
        </p:nvSpPr>
        <p:spPr>
          <a:xfrm>
            <a:off x="7671663" y="2063608"/>
            <a:ext cx="4520337" cy="9557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p:cNvSpPr/>
          <p:nvPr userDrawn="1"/>
        </p:nvSpPr>
        <p:spPr>
          <a:xfrm>
            <a:off x="-1" y="2068774"/>
            <a:ext cx="7671659" cy="90406"/>
          </a:xfrm>
          <a:prstGeom prst="rect">
            <a:avLst/>
          </a:prstGeom>
          <a:solidFill>
            <a:srgbClr val="720C0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Rectangle 13"/>
          <p:cNvSpPr/>
          <p:nvPr userDrawn="1"/>
        </p:nvSpPr>
        <p:spPr>
          <a:xfrm>
            <a:off x="3759548" y="6108474"/>
            <a:ext cx="8441408" cy="95572"/>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Rectangle 14"/>
          <p:cNvSpPr/>
          <p:nvPr userDrawn="1"/>
        </p:nvSpPr>
        <p:spPr>
          <a:xfrm>
            <a:off x="8956" y="6113640"/>
            <a:ext cx="3750591" cy="90406"/>
          </a:xfrm>
          <a:prstGeom prst="rect">
            <a:avLst/>
          </a:prstGeom>
          <a:solidFill>
            <a:srgbClr val="620A0A"/>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17" name="Picture 1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415867" y="2807109"/>
            <a:ext cx="2099374" cy="2099374"/>
          </a:xfrm>
          <a:prstGeom prst="rect">
            <a:avLst/>
          </a:prstGeom>
          <a:ln w="57150">
            <a:noFill/>
          </a:ln>
          <a:effectLst/>
        </p:spPr>
      </p:pic>
      <p:sp>
        <p:nvSpPr>
          <p:cNvPr id="2" name="Title 1"/>
          <p:cNvSpPr>
            <a:spLocks noGrp="1"/>
          </p:cNvSpPr>
          <p:nvPr>
            <p:ph type="title" hasCustomPrompt="1"/>
          </p:nvPr>
        </p:nvSpPr>
        <p:spPr>
          <a:xfrm>
            <a:off x="831851" y="2178003"/>
            <a:ext cx="7935522" cy="2044786"/>
          </a:xfrm>
        </p:spPr>
        <p:txBody>
          <a:bodyPr anchor="b">
            <a:normAutofit/>
          </a:bodyPr>
          <a:lstStyle>
            <a:lvl1pPr algn="l">
              <a:defRPr sz="5400">
                <a:solidFill>
                  <a:srgbClr val="720C0C"/>
                </a:solidFill>
                <a:effectLst/>
              </a:defRPr>
            </a:lvl1pPr>
          </a:lstStyle>
          <a:p>
            <a:r>
              <a:rPr lang="en-US" dirty="0"/>
              <a:t>CLICK TO EDIT TITLE</a:t>
            </a:r>
          </a:p>
        </p:txBody>
      </p:sp>
      <p:sp>
        <p:nvSpPr>
          <p:cNvPr id="20" name="Picture Placeholder 19"/>
          <p:cNvSpPr>
            <a:spLocks noGrp="1"/>
          </p:cNvSpPr>
          <p:nvPr>
            <p:ph type="pic" sz="quarter" idx="13" hasCustomPrompt="1"/>
          </p:nvPr>
        </p:nvSpPr>
        <p:spPr>
          <a:xfrm>
            <a:off x="9415463" y="2806700"/>
            <a:ext cx="2100262" cy="2100263"/>
          </a:xfrm>
          <a:ln w="38100">
            <a:solidFill>
              <a:schemeClr val="accent5"/>
            </a:solidFill>
          </a:ln>
          <a:effectLst>
            <a:outerShdw blurRad="50800" dist="38100" dir="2700000" algn="tl" rotWithShape="0">
              <a:prstClr val="black">
                <a:alpha val="40000"/>
              </a:prstClr>
            </a:outerShdw>
          </a:effectLst>
        </p:spPr>
        <p:txBody>
          <a:bodyPr>
            <a:normAutofit/>
          </a:bodyPr>
          <a:lstStyle>
            <a:lvl1pPr marL="0" indent="0" algn="ctr">
              <a:buNone/>
              <a:defRPr sz="2000">
                <a:solidFill>
                  <a:schemeClr val="bg1"/>
                </a:solidFill>
                <a:effectLst/>
              </a:defRPr>
            </a:lvl1pPr>
          </a:lstStyle>
          <a:p>
            <a:r>
              <a:rPr lang="en-US" dirty="0"/>
              <a:t>Photo goes here</a:t>
            </a:r>
          </a:p>
        </p:txBody>
      </p:sp>
      <p:sp>
        <p:nvSpPr>
          <p:cNvPr id="24" name="Text Placeholder 23"/>
          <p:cNvSpPr>
            <a:spLocks noGrp="1"/>
          </p:cNvSpPr>
          <p:nvPr>
            <p:ph type="body" sz="quarter" idx="14" hasCustomPrompt="1"/>
          </p:nvPr>
        </p:nvSpPr>
        <p:spPr>
          <a:xfrm>
            <a:off x="7459179" y="4987586"/>
            <a:ext cx="4056062" cy="320397"/>
          </a:xfrm>
        </p:spPr>
        <p:txBody>
          <a:bodyPr>
            <a:normAutofit/>
          </a:bodyPr>
          <a:lstStyle>
            <a:lvl1pPr marL="0" indent="0" algn="r">
              <a:buNone/>
              <a:defRPr sz="2400" b="1" spc="300"/>
            </a:lvl1pPr>
          </a:lstStyle>
          <a:p>
            <a:pPr lvl="0"/>
            <a:r>
              <a:rPr lang="en-US" dirty="0"/>
              <a:t>PRESENTERS NAME</a:t>
            </a:r>
          </a:p>
        </p:txBody>
      </p:sp>
      <p:sp>
        <p:nvSpPr>
          <p:cNvPr id="26" name="Text Placeholder 25"/>
          <p:cNvSpPr>
            <a:spLocks noGrp="1"/>
          </p:cNvSpPr>
          <p:nvPr>
            <p:ph type="body" sz="quarter" idx="15" hasCustomPrompt="1"/>
          </p:nvPr>
        </p:nvSpPr>
        <p:spPr>
          <a:xfrm>
            <a:off x="7459179" y="5362395"/>
            <a:ext cx="4056062" cy="384175"/>
          </a:xfrm>
        </p:spPr>
        <p:txBody>
          <a:bodyPr>
            <a:noAutofit/>
          </a:bodyPr>
          <a:lstStyle>
            <a:lvl1pPr marL="0" indent="0" algn="r">
              <a:buNone/>
              <a:defRPr sz="1800">
                <a:latin typeface="Arial Narrow" panose="020B0606020202030204" pitchFamily="34" charset="0"/>
              </a:defRPr>
            </a:lvl1pPr>
          </a:lstStyle>
          <a:p>
            <a:pPr lvl="0"/>
            <a:r>
              <a:rPr lang="en-US" dirty="0"/>
              <a:t>PRESENTER TITLE HERE</a:t>
            </a:r>
          </a:p>
        </p:txBody>
      </p:sp>
    </p:spTree>
    <p:extLst>
      <p:ext uri="{BB962C8B-B14F-4D97-AF65-F5344CB8AC3E}">
        <p14:creationId xmlns:p14="http://schemas.microsoft.com/office/powerpoint/2010/main" val="4156205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544948"/>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544948"/>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AB479D5-F313-49D3-9585-BEE689CA7D06}" type="datetimeFigureOut">
              <a:rPr lang="en-US" smtClean="0"/>
              <a:t>1/11/2019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B57163-4959-4578-B5FA-9A4D3AC6850C}" type="slidenum">
              <a:rPr lang="en-US" smtClean="0"/>
              <a:t>‹#›</a:t>
            </a:fld>
            <a:endParaRPr lang="en-US"/>
          </a:p>
        </p:txBody>
      </p:sp>
    </p:spTree>
    <p:extLst>
      <p:ext uri="{BB962C8B-B14F-4D97-AF65-F5344CB8AC3E}">
        <p14:creationId xmlns:p14="http://schemas.microsoft.com/office/powerpoint/2010/main" val="33862866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153653" y="0"/>
            <a:ext cx="9721516" cy="1058779"/>
          </a:xfrm>
        </p:spPr>
        <p:txBody>
          <a:bodyPr/>
          <a:lstStyle/>
          <a:p>
            <a:r>
              <a:rPr lang="en-US" dirty="0"/>
              <a:t>CLICK TO EDIT MASTER TITLE STYLE</a:t>
            </a:r>
          </a:p>
        </p:txBody>
      </p:sp>
      <p:sp>
        <p:nvSpPr>
          <p:cNvPr id="3" name="Text Placeholder 2"/>
          <p:cNvSpPr>
            <a:spLocks noGrp="1"/>
          </p:cNvSpPr>
          <p:nvPr>
            <p:ph type="body" idx="1"/>
          </p:nvPr>
        </p:nvSpPr>
        <p:spPr>
          <a:xfrm>
            <a:off x="839789" y="1476626"/>
            <a:ext cx="5157787" cy="823912"/>
          </a:xfrm>
        </p:spPr>
        <p:txBody>
          <a:bodyPr anchor="b"/>
          <a:lstStyle>
            <a:lvl1pPr marL="0" indent="0">
              <a:buNone/>
              <a:defRPr sz="2400" b="1">
                <a:solidFill>
                  <a:srgbClr val="720C0C"/>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9" y="2300538"/>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476626"/>
            <a:ext cx="5183188" cy="823912"/>
          </a:xfrm>
        </p:spPr>
        <p:txBody>
          <a:bodyPr anchor="b"/>
          <a:lstStyle>
            <a:lvl1pPr marL="0" indent="0">
              <a:buNone/>
              <a:defRPr sz="2400" b="1">
                <a:solidFill>
                  <a:srgbClr val="720C0C"/>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1" y="2300538"/>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AB479D5-F313-49D3-9585-BEE689CA7D06}" type="datetimeFigureOut">
              <a:rPr lang="en-US" smtClean="0"/>
              <a:t>1/11/2019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EB57163-4959-4578-B5FA-9A4D3AC6850C}" type="slidenum">
              <a:rPr lang="en-US" smtClean="0"/>
              <a:t>‹#›</a:t>
            </a:fld>
            <a:endParaRPr lang="en-US"/>
          </a:p>
        </p:txBody>
      </p:sp>
    </p:spTree>
    <p:extLst>
      <p:ext uri="{BB962C8B-B14F-4D97-AF65-F5344CB8AC3E}">
        <p14:creationId xmlns:p14="http://schemas.microsoft.com/office/powerpoint/2010/main" val="1937054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1AB479D5-F313-49D3-9585-BEE689CA7D06}" type="datetimeFigureOut">
              <a:rPr lang="en-US" smtClean="0"/>
              <a:t>1/11/2019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EB57163-4959-4578-B5FA-9A4D3AC6850C}" type="slidenum">
              <a:rPr lang="en-US" smtClean="0"/>
              <a:t>‹#›</a:t>
            </a:fld>
            <a:endParaRPr lang="en-US"/>
          </a:p>
        </p:txBody>
      </p:sp>
    </p:spTree>
    <p:extLst>
      <p:ext uri="{BB962C8B-B14F-4D97-AF65-F5344CB8AC3E}">
        <p14:creationId xmlns:p14="http://schemas.microsoft.com/office/powerpoint/2010/main" val="2222748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B479D5-F313-49D3-9585-BEE689CA7D06}" type="datetimeFigureOut">
              <a:rPr lang="en-US" smtClean="0"/>
              <a:t>1/11/2019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EB57163-4959-4578-B5FA-9A4D3AC6850C}" type="slidenum">
              <a:rPr lang="en-US" smtClean="0"/>
              <a:t>‹#›</a:t>
            </a:fld>
            <a:endParaRPr lang="en-US"/>
          </a:p>
        </p:txBody>
      </p:sp>
    </p:spTree>
    <p:extLst>
      <p:ext uri="{BB962C8B-B14F-4D97-AF65-F5344CB8AC3E}">
        <p14:creationId xmlns:p14="http://schemas.microsoft.com/office/powerpoint/2010/main" val="31944527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AB479D5-F313-49D3-9585-BEE689CA7D06}" type="datetimeFigureOut">
              <a:rPr lang="en-US" smtClean="0"/>
              <a:t>1/11/2019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B57163-4959-4578-B5FA-9A4D3AC6850C}" type="slidenum">
              <a:rPr lang="en-US" smtClean="0"/>
              <a:t>‹#›</a:t>
            </a:fld>
            <a:endParaRPr lang="en-US"/>
          </a:p>
        </p:txBody>
      </p:sp>
    </p:spTree>
    <p:extLst>
      <p:ext uri="{BB962C8B-B14F-4D97-AF65-F5344CB8AC3E}">
        <p14:creationId xmlns:p14="http://schemas.microsoft.com/office/powerpoint/2010/main" val="28844289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769019"/>
            <a:ext cx="3932237" cy="1600200"/>
          </a:xfrm>
        </p:spPr>
        <p:txBody>
          <a:bodyPr anchor="b"/>
          <a:lstStyle>
            <a:lvl1pPr>
              <a:defRPr sz="3200" spc="0">
                <a:solidFill>
                  <a:srgbClr val="720C0C"/>
                </a:solidFill>
              </a:defRPr>
            </a:lvl1pPr>
          </a:lstStyle>
          <a:p>
            <a:r>
              <a:rPr lang="en-US" dirty="0"/>
              <a:t>CLICK TO EDIT MASTER TITLE STYLE</a:t>
            </a:r>
          </a:p>
        </p:txBody>
      </p:sp>
      <p:sp>
        <p:nvSpPr>
          <p:cNvPr id="3" name="Picture Placeholder 2"/>
          <p:cNvSpPr>
            <a:spLocks noGrp="1"/>
          </p:cNvSpPr>
          <p:nvPr>
            <p:ph type="pic" idx="1"/>
          </p:nvPr>
        </p:nvSpPr>
        <p:spPr>
          <a:xfrm>
            <a:off x="5183188" y="1360406"/>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430379"/>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AB479D5-F313-49D3-9585-BEE689CA7D06}" type="datetimeFigureOut">
              <a:rPr lang="en-US" smtClean="0"/>
              <a:t>1/11/2019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EB57163-4959-4578-B5FA-9A4D3AC6850C}" type="slidenum">
              <a:rPr lang="en-US" smtClean="0"/>
              <a:t>‹#›</a:t>
            </a:fld>
            <a:endParaRPr lang="en-US"/>
          </a:p>
        </p:txBody>
      </p:sp>
    </p:spTree>
    <p:extLst>
      <p:ext uri="{BB962C8B-B14F-4D97-AF65-F5344CB8AC3E}">
        <p14:creationId xmlns:p14="http://schemas.microsoft.com/office/powerpoint/2010/main" val="37867108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3">
            <a:extLst>
              <a:ext uri="{28A0092B-C50C-407E-A947-70E740481C1C}">
                <a14:useLocalDpi xmlns:a14="http://schemas.microsoft.com/office/drawing/2010/main" val="0"/>
              </a:ext>
            </a:extLst>
          </a:blip>
          <a:srcRect l="564" t="31365" r="-73" b="55363"/>
          <a:stretch/>
        </p:blipFill>
        <p:spPr>
          <a:xfrm>
            <a:off x="8956" y="1"/>
            <a:ext cx="12192000" cy="1084882"/>
          </a:xfrm>
          <a:prstGeom prst="rect">
            <a:avLst/>
          </a:prstGeom>
          <a:ln>
            <a:noFill/>
          </a:ln>
          <a:effectLst>
            <a:outerShdw blurRad="190500" algn="tl" rotWithShape="0">
              <a:srgbClr val="000000">
                <a:alpha val="70000"/>
              </a:srgbClr>
            </a:outerShdw>
          </a:effectLst>
        </p:spPr>
      </p:pic>
      <p:pic>
        <p:nvPicPr>
          <p:cNvPr id="8" name="Picture 7"/>
          <p:cNvPicPr>
            <a:picLocks noChangeAspect="1"/>
          </p:cNvPicPr>
          <p:nvPr userDrawn="1"/>
        </p:nvPicPr>
        <p:blipFill>
          <a:blip r:embed="rId14" cstate="print">
            <a:extLst>
              <a:ext uri="{28A0092B-C50C-407E-A947-70E740481C1C}">
                <a14:useLocalDpi xmlns:a14="http://schemas.microsoft.com/office/drawing/2010/main" val="0"/>
              </a:ext>
            </a:extLst>
          </a:blip>
          <a:stretch>
            <a:fillRect/>
          </a:stretch>
        </p:blipFill>
        <p:spPr>
          <a:xfrm>
            <a:off x="266862" y="107960"/>
            <a:ext cx="1605040" cy="827663"/>
          </a:xfrm>
          <a:prstGeom prst="rect">
            <a:avLst/>
          </a:prstGeom>
        </p:spPr>
      </p:pic>
      <p:sp>
        <p:nvSpPr>
          <p:cNvPr id="9" name="Rectangle 8"/>
          <p:cNvSpPr/>
          <p:nvPr userDrawn="1"/>
        </p:nvSpPr>
        <p:spPr>
          <a:xfrm>
            <a:off x="1925119" y="1043581"/>
            <a:ext cx="10266882" cy="45719"/>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Rectangle 9"/>
          <p:cNvSpPr/>
          <p:nvPr userDrawn="1"/>
        </p:nvSpPr>
        <p:spPr>
          <a:xfrm>
            <a:off x="-1" y="1043581"/>
            <a:ext cx="2138767" cy="45719"/>
          </a:xfrm>
          <a:prstGeom prst="rect">
            <a:avLst/>
          </a:prstGeom>
          <a:solidFill>
            <a:srgbClr val="720C0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p:cNvSpPr/>
          <p:nvPr userDrawn="1"/>
        </p:nvSpPr>
        <p:spPr>
          <a:xfrm>
            <a:off x="7671663" y="6715964"/>
            <a:ext cx="4520337" cy="45719"/>
          </a:xfrm>
          <a:prstGeom prst="rect">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Rectangle 11"/>
          <p:cNvSpPr/>
          <p:nvPr userDrawn="1"/>
        </p:nvSpPr>
        <p:spPr>
          <a:xfrm>
            <a:off x="-1" y="6715964"/>
            <a:ext cx="7671659" cy="45719"/>
          </a:xfrm>
          <a:prstGeom prst="rect">
            <a:avLst/>
          </a:prstGeom>
          <a:solidFill>
            <a:srgbClr val="720C0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 name="Title Placeholder 1"/>
          <p:cNvSpPr>
            <a:spLocks noGrp="1"/>
          </p:cNvSpPr>
          <p:nvPr>
            <p:ph type="title"/>
          </p:nvPr>
        </p:nvSpPr>
        <p:spPr>
          <a:xfrm>
            <a:off x="2129807" y="28820"/>
            <a:ext cx="9817551" cy="10560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B479D5-F313-49D3-9585-BEE689CA7D06}" type="datetimeFigureOut">
              <a:rPr lang="en-US" smtClean="0"/>
              <a:t>1/11/2019</a:t>
            </a:fld>
            <a:endParaRPr lang="en-US"/>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B57163-4959-4578-B5FA-9A4D3AC6850C}" type="slidenum">
              <a:rPr lang="en-US" smtClean="0"/>
              <a:t>‹#›</a:t>
            </a:fld>
            <a:endParaRPr lang="en-US"/>
          </a:p>
        </p:txBody>
      </p:sp>
    </p:spTree>
    <p:extLst>
      <p:ext uri="{BB962C8B-B14F-4D97-AF65-F5344CB8AC3E}">
        <p14:creationId xmlns:p14="http://schemas.microsoft.com/office/powerpoint/2010/main" val="27692179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0" eaLnBrk="1" latinLnBrk="0" hangingPunct="1">
        <a:lnSpc>
          <a:spcPct val="90000"/>
        </a:lnSpc>
        <a:spcBef>
          <a:spcPct val="0"/>
        </a:spcBef>
        <a:buNone/>
        <a:defRPr sz="4400" b="1" kern="1200" spc="-150">
          <a:solidFill>
            <a:schemeClr val="bg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s3.console.aws.amazon.com/s3/home?region=us-east-1" TargetMode="External"/><Relationship Id="rId7" Type="http://schemas.openxmlformats.org/officeDocument/2006/relationships/hyperlink" Target="https://console.aws.amazon.com/iam/home#/users/jdixon@canallc.com?section=security_credentials" TargetMode="Externa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hyperlink" Target="https://console.aws.amazon.com/ses/home?region=us-east-1#receipt-rules:" TargetMode="External"/><Relationship Id="rId5" Type="http://schemas.openxmlformats.org/officeDocument/2006/relationships/hyperlink" Target="https://console.aws.amazon.com/ses/home?region=us-east-1#verified-senders-domain:" TargetMode="External"/><Relationship Id="rId4" Type="http://schemas.openxmlformats.org/officeDocument/2006/relationships/hyperlink" Target="https://console.aws.amazon.com/iam/home#/users/jdixon@canallc.com?section=permission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hyperlink" Target="https://www.slideshare.net/AmazonWebServices/become-an-iam-policy-ninja"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s3.console.aws.amazon.com/s3/home?region=us-east-1" TargetMode="External"/><Relationship Id="rId7" Type="http://schemas.openxmlformats.org/officeDocument/2006/relationships/hyperlink" Target="https://console.aws.amazon.com/iam/home#/users/jdixon@canallc.com?section=security_credentials" TargetMode="Externa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hyperlink" Target="https://console.aws.amazon.com/ses/home?region=us-east-1#receipt-rules:" TargetMode="External"/><Relationship Id="rId5" Type="http://schemas.openxmlformats.org/officeDocument/2006/relationships/hyperlink" Target="https://console.aws.amazon.com/ses/home?region=us-east-1#verified-senders-domain:" TargetMode="External"/><Relationship Id="rId4" Type="http://schemas.openxmlformats.org/officeDocument/2006/relationships/hyperlink" Target="https://console.aws.amazon.com/iam/home#/users/jdixon@canallc.com?section=permissions"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drive.google.com/drive/folders/1IrmF1uLnbOZ3f67z8S8XKSJqBkDigL1p?usp=sharing" TargetMode="Externa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idx="1"/>
          </p:nvPr>
        </p:nvSpPr>
        <p:spPr>
          <a:xfrm>
            <a:off x="182881" y="4900204"/>
            <a:ext cx="5492481" cy="1017270"/>
          </a:xfrm>
        </p:spPr>
        <p:txBody>
          <a:bodyPr>
            <a:normAutofit/>
          </a:bodyPr>
          <a:lstStyle/>
          <a:p>
            <a:r>
              <a:rPr lang="en-US" dirty="0">
                <a:solidFill>
                  <a:srgbClr val="7030A0"/>
                </a:solidFill>
              </a:rPr>
              <a:t>VCU DAPT Alumni Meetup 12JAN19</a:t>
            </a:r>
          </a:p>
          <a:p>
            <a:r>
              <a:rPr lang="en-US" dirty="0">
                <a:solidFill>
                  <a:srgbClr val="7030A0"/>
                </a:solidFill>
              </a:rPr>
              <a:t>Jerome Dixon</a:t>
            </a:r>
          </a:p>
          <a:p>
            <a:endParaRPr lang="en-US" dirty="0">
              <a:solidFill>
                <a:srgbClr val="7030A0"/>
              </a:solidFill>
            </a:endParaRPr>
          </a:p>
        </p:txBody>
      </p:sp>
      <p:sp>
        <p:nvSpPr>
          <p:cNvPr id="4" name="Title 3"/>
          <p:cNvSpPr>
            <a:spLocks noGrp="1"/>
          </p:cNvSpPr>
          <p:nvPr>
            <p:ph type="title"/>
          </p:nvPr>
        </p:nvSpPr>
        <p:spPr>
          <a:xfrm>
            <a:off x="76907" y="2610202"/>
            <a:ext cx="7935522" cy="2044786"/>
          </a:xfrm>
        </p:spPr>
        <p:txBody>
          <a:bodyPr>
            <a:normAutofit fontScale="90000"/>
          </a:bodyPr>
          <a:lstStyle/>
          <a:p>
            <a:r>
              <a:rPr lang="en-US" dirty="0"/>
              <a:t>Automating INFORMS</a:t>
            </a:r>
            <a:br>
              <a:rPr lang="en-US" dirty="0"/>
            </a:br>
            <a:r>
              <a:rPr lang="en-US" dirty="0"/>
              <a:t>Analytics Capability Assessments</a:t>
            </a:r>
            <a:br>
              <a:rPr lang="en-US" dirty="0"/>
            </a:br>
            <a:r>
              <a:rPr lang="en-US" dirty="0"/>
              <a:t>with AWS</a:t>
            </a:r>
          </a:p>
        </p:txBody>
      </p:sp>
      <p:pic>
        <p:nvPicPr>
          <p:cNvPr id="8" name="Picture 7" descr="A drawing of a face&#10;&#10;Description automatically generated">
            <a:extLst>
              <a:ext uri="{FF2B5EF4-FFF2-40B4-BE49-F238E27FC236}">
                <a16:creationId xmlns:a16="http://schemas.microsoft.com/office/drawing/2014/main" id="{E7E7EA2D-71C8-40B6-BE13-14961F1BFB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8352" y="2794621"/>
            <a:ext cx="3921609" cy="2170897"/>
          </a:xfrm>
          <a:prstGeom prst="rect">
            <a:avLst/>
          </a:prstGeom>
        </p:spPr>
      </p:pic>
    </p:spTree>
    <p:extLst>
      <p:ext uri="{BB962C8B-B14F-4D97-AF65-F5344CB8AC3E}">
        <p14:creationId xmlns:p14="http://schemas.microsoft.com/office/powerpoint/2010/main" val="481911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972491" y="28820"/>
            <a:ext cx="10219509" cy="1056063"/>
          </a:xfrm>
        </p:spPr>
        <p:txBody>
          <a:bodyPr>
            <a:normAutofit fontScale="90000"/>
          </a:bodyPr>
          <a:lstStyle/>
          <a:p>
            <a:pPr algn="l"/>
            <a:r>
              <a:rPr lang="en-US" dirty="0">
                <a:latin typeface="+mn-lt"/>
                <a:ea typeface="+mn-ea"/>
                <a:cs typeface="+mn-cs"/>
              </a:rPr>
              <a:t>INFORMS Analytics Capability Assessments (ACA)</a:t>
            </a:r>
          </a:p>
        </p:txBody>
      </p:sp>
      <p:pic>
        <p:nvPicPr>
          <p:cNvPr id="5" name="Picture 4" descr="A screenshot of a cell phone&#10;&#10;Description automatically generated">
            <a:extLst>
              <a:ext uri="{FF2B5EF4-FFF2-40B4-BE49-F238E27FC236}">
                <a16:creationId xmlns:a16="http://schemas.microsoft.com/office/drawing/2014/main" id="{2EACD545-C839-4878-ABF9-0161B80275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3286" y="1243165"/>
            <a:ext cx="8680267" cy="5027006"/>
          </a:xfrm>
          <a:prstGeom prst="rect">
            <a:avLst/>
          </a:prstGeom>
        </p:spPr>
      </p:pic>
      <p:sp>
        <p:nvSpPr>
          <p:cNvPr id="6" name="TextBox 5">
            <a:extLst>
              <a:ext uri="{FF2B5EF4-FFF2-40B4-BE49-F238E27FC236}">
                <a16:creationId xmlns:a16="http://schemas.microsoft.com/office/drawing/2014/main" id="{0AE2C2A9-7AE3-4160-B69C-AE79F3F7C926}"/>
              </a:ext>
            </a:extLst>
          </p:cNvPr>
          <p:cNvSpPr txBox="1"/>
          <p:nvPr/>
        </p:nvSpPr>
        <p:spPr>
          <a:xfrm>
            <a:off x="1972491" y="6270171"/>
            <a:ext cx="7217229" cy="369332"/>
          </a:xfrm>
          <a:prstGeom prst="rect">
            <a:avLst/>
          </a:prstGeom>
          <a:noFill/>
        </p:spPr>
        <p:txBody>
          <a:bodyPr wrap="square" rtlCol="0">
            <a:spAutoFit/>
          </a:bodyPr>
          <a:lstStyle/>
          <a:p>
            <a:r>
              <a:rPr lang="en-US" dirty="0"/>
              <a:t>*Booz Allen Hamilton Data Science Maturity Model</a:t>
            </a:r>
          </a:p>
        </p:txBody>
      </p:sp>
      <p:sp>
        <p:nvSpPr>
          <p:cNvPr id="8" name="TextBox 7">
            <a:extLst>
              <a:ext uri="{FF2B5EF4-FFF2-40B4-BE49-F238E27FC236}">
                <a16:creationId xmlns:a16="http://schemas.microsoft.com/office/drawing/2014/main" id="{E03F21FC-5465-416E-979A-D39C33E2E65B}"/>
              </a:ext>
            </a:extLst>
          </p:cNvPr>
          <p:cNvSpPr txBox="1"/>
          <p:nvPr/>
        </p:nvSpPr>
        <p:spPr>
          <a:xfrm>
            <a:off x="8843553" y="1841790"/>
            <a:ext cx="3348447" cy="2246769"/>
          </a:xfrm>
          <a:prstGeom prst="rect">
            <a:avLst/>
          </a:prstGeom>
          <a:noFill/>
        </p:spPr>
        <p:txBody>
          <a:bodyPr wrap="square" rtlCol="0">
            <a:spAutoFit/>
          </a:bodyPr>
          <a:lstStyle/>
          <a:p>
            <a:r>
              <a:rPr lang="en-US" sz="2800" b="1" dirty="0">
                <a:solidFill>
                  <a:srgbClr val="7030A0"/>
                </a:solidFill>
              </a:rPr>
              <a:t>ACAs are designed to assess where an organization lies on data science spectrum</a:t>
            </a:r>
          </a:p>
        </p:txBody>
      </p:sp>
    </p:spTree>
    <p:extLst>
      <p:ext uri="{BB962C8B-B14F-4D97-AF65-F5344CB8AC3E}">
        <p14:creationId xmlns:p14="http://schemas.microsoft.com/office/powerpoint/2010/main" val="1497237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972491" y="28820"/>
            <a:ext cx="10219509" cy="1056063"/>
          </a:xfrm>
        </p:spPr>
        <p:txBody>
          <a:bodyPr>
            <a:normAutofit/>
          </a:bodyPr>
          <a:lstStyle/>
          <a:p>
            <a:pPr algn="l"/>
            <a:r>
              <a:rPr lang="en-US" dirty="0">
                <a:latin typeface="+mn-lt"/>
                <a:ea typeface="+mn-ea"/>
                <a:cs typeface="+mn-cs"/>
              </a:rPr>
              <a:t>Input Format</a:t>
            </a:r>
          </a:p>
        </p:txBody>
      </p:sp>
      <p:pic>
        <p:nvPicPr>
          <p:cNvPr id="4" name="Picture 3">
            <a:extLst>
              <a:ext uri="{FF2B5EF4-FFF2-40B4-BE49-F238E27FC236}">
                <a16:creationId xmlns:a16="http://schemas.microsoft.com/office/drawing/2014/main" id="{13976DA9-FB19-4A48-A7B7-3A99F89848F2}"/>
              </a:ext>
            </a:extLst>
          </p:cNvPr>
          <p:cNvPicPr>
            <a:picLocks noChangeAspect="1"/>
          </p:cNvPicPr>
          <p:nvPr/>
        </p:nvPicPr>
        <p:blipFill>
          <a:blip r:embed="rId3"/>
          <a:stretch>
            <a:fillRect/>
          </a:stretch>
        </p:blipFill>
        <p:spPr>
          <a:xfrm>
            <a:off x="1152797" y="1443722"/>
            <a:ext cx="9886406" cy="4922606"/>
          </a:xfrm>
          <a:prstGeom prst="rect">
            <a:avLst/>
          </a:prstGeom>
        </p:spPr>
      </p:pic>
    </p:spTree>
    <p:extLst>
      <p:ext uri="{BB962C8B-B14F-4D97-AF65-F5344CB8AC3E}">
        <p14:creationId xmlns:p14="http://schemas.microsoft.com/office/powerpoint/2010/main" val="3975878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1972491" y="28820"/>
            <a:ext cx="10219509" cy="1056063"/>
          </a:xfrm>
        </p:spPr>
        <p:txBody>
          <a:bodyPr>
            <a:normAutofit/>
          </a:bodyPr>
          <a:lstStyle/>
          <a:p>
            <a:pPr algn="l"/>
            <a:r>
              <a:rPr lang="en-US" dirty="0">
                <a:latin typeface="+mn-lt"/>
                <a:ea typeface="+mn-ea"/>
                <a:cs typeface="+mn-cs"/>
              </a:rPr>
              <a:t>Input Format</a:t>
            </a:r>
          </a:p>
        </p:txBody>
      </p:sp>
      <p:pic>
        <p:nvPicPr>
          <p:cNvPr id="2" name="Picture 1">
            <a:extLst>
              <a:ext uri="{FF2B5EF4-FFF2-40B4-BE49-F238E27FC236}">
                <a16:creationId xmlns:a16="http://schemas.microsoft.com/office/drawing/2014/main" id="{BA5AAE57-E886-4477-8857-AAFFD87F00AC}"/>
              </a:ext>
            </a:extLst>
          </p:cNvPr>
          <p:cNvPicPr>
            <a:picLocks noChangeAspect="1"/>
          </p:cNvPicPr>
          <p:nvPr/>
        </p:nvPicPr>
        <p:blipFill>
          <a:blip r:embed="rId3"/>
          <a:stretch>
            <a:fillRect/>
          </a:stretch>
        </p:blipFill>
        <p:spPr>
          <a:xfrm>
            <a:off x="1227908" y="1307019"/>
            <a:ext cx="10219510" cy="5178077"/>
          </a:xfrm>
          <a:prstGeom prst="rect">
            <a:avLst/>
          </a:prstGeom>
        </p:spPr>
      </p:pic>
    </p:spTree>
    <p:extLst>
      <p:ext uri="{BB962C8B-B14F-4D97-AF65-F5344CB8AC3E}">
        <p14:creationId xmlns:p14="http://schemas.microsoft.com/office/powerpoint/2010/main" val="413598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2C71B3-3E43-4FA4-927B-C1FFDA6ED5BF}"/>
              </a:ext>
            </a:extLst>
          </p:cNvPr>
          <p:cNvSpPr txBox="1"/>
          <p:nvPr/>
        </p:nvSpPr>
        <p:spPr>
          <a:xfrm>
            <a:off x="1601353" y="1111882"/>
            <a:ext cx="8561550" cy="5693866"/>
          </a:xfrm>
          <a:prstGeom prst="rect">
            <a:avLst/>
          </a:prstGeom>
          <a:noFill/>
        </p:spPr>
        <p:txBody>
          <a:bodyPr wrap="square" rtlCol="0">
            <a:spAutoFit/>
          </a:bodyPr>
          <a:lstStyle/>
          <a:p>
            <a:r>
              <a:rPr lang="en-US" sz="2800" dirty="0"/>
              <a:t>Step 1: S3 Bucket</a:t>
            </a:r>
          </a:p>
          <a:p>
            <a:r>
              <a:rPr lang="en-US" sz="2800" dirty="0"/>
              <a:t>                a. </a:t>
            </a:r>
            <a:r>
              <a:rPr lang="en-US" sz="2800" dirty="0">
                <a:hlinkClick r:id="rId3"/>
              </a:rPr>
              <a:t>Create Bucket</a:t>
            </a:r>
            <a:endParaRPr lang="en-US" sz="2800" dirty="0"/>
          </a:p>
          <a:p>
            <a:r>
              <a:rPr lang="en-US" sz="2800" dirty="0"/>
              <a:t>                b. </a:t>
            </a:r>
            <a:r>
              <a:rPr lang="en-US" sz="2800" dirty="0">
                <a:hlinkClick r:id="rId4"/>
              </a:rPr>
              <a:t>IAM Permissions</a:t>
            </a:r>
            <a:endParaRPr lang="en-US" sz="2800" dirty="0"/>
          </a:p>
          <a:p>
            <a:endParaRPr lang="en-US" sz="2800" dirty="0"/>
          </a:p>
          <a:p>
            <a:r>
              <a:rPr lang="en-US" sz="2800" dirty="0"/>
              <a:t>	Step 2: Simple Email Service (SES)</a:t>
            </a:r>
          </a:p>
          <a:p>
            <a:r>
              <a:rPr lang="en-US" sz="2800" dirty="0"/>
              <a:t>           		     a. </a:t>
            </a:r>
            <a:r>
              <a:rPr lang="en-US" sz="2800" dirty="0">
                <a:hlinkClick r:id="rId5"/>
              </a:rPr>
              <a:t>Create email account</a:t>
            </a:r>
            <a:endParaRPr lang="en-US" sz="2800" dirty="0"/>
          </a:p>
          <a:p>
            <a:r>
              <a:rPr lang="en-US" sz="2800" dirty="0"/>
              <a:t>                	     b. </a:t>
            </a:r>
            <a:r>
              <a:rPr lang="en-US" sz="2800" dirty="0">
                <a:hlinkClick r:id="rId4"/>
              </a:rPr>
              <a:t>IAM Permissions</a:t>
            </a:r>
            <a:endParaRPr lang="en-US" sz="2800" dirty="0"/>
          </a:p>
          <a:p>
            <a:r>
              <a:rPr lang="en-US" sz="2800" dirty="0"/>
              <a:t>                	     c. </a:t>
            </a:r>
            <a:r>
              <a:rPr lang="en-US" sz="2800" dirty="0">
                <a:hlinkClick r:id="rId6"/>
              </a:rPr>
              <a:t>Create Rule for S3</a:t>
            </a:r>
            <a:endParaRPr lang="en-US" sz="2800" dirty="0"/>
          </a:p>
          <a:p>
            <a:endParaRPr lang="en-US" sz="2800" dirty="0"/>
          </a:p>
          <a:p>
            <a:r>
              <a:rPr lang="en-US" sz="2800" dirty="0"/>
              <a:t>		Step 3: RStudio</a:t>
            </a:r>
          </a:p>
          <a:p>
            <a:r>
              <a:rPr lang="en-US" sz="2800" dirty="0"/>
              <a:t>              		a. </a:t>
            </a:r>
            <a:r>
              <a:rPr lang="en-US" sz="2800" dirty="0">
                <a:hlinkClick r:id="rId7"/>
              </a:rPr>
              <a:t>AWS Keys</a:t>
            </a:r>
            <a:r>
              <a:rPr lang="en-US" sz="2800" dirty="0"/>
              <a:t> </a:t>
            </a:r>
          </a:p>
          <a:p>
            <a:r>
              <a:rPr lang="en-US" sz="2800" dirty="0"/>
              <a:t>             		b. AWS Client Packages (R/Python)</a:t>
            </a:r>
          </a:p>
          <a:p>
            <a:r>
              <a:rPr lang="en-US" sz="2800" dirty="0"/>
              <a:t>                                  c. File Processing/Data Munging </a:t>
            </a:r>
          </a:p>
        </p:txBody>
      </p:sp>
      <p:sp>
        <p:nvSpPr>
          <p:cNvPr id="3" name="TextBox 2">
            <a:extLst>
              <a:ext uri="{FF2B5EF4-FFF2-40B4-BE49-F238E27FC236}">
                <a16:creationId xmlns:a16="http://schemas.microsoft.com/office/drawing/2014/main" id="{FE2F1E5D-51CB-4EAE-AABB-905870C70C07}"/>
              </a:ext>
            </a:extLst>
          </p:cNvPr>
          <p:cNvSpPr txBox="1"/>
          <p:nvPr/>
        </p:nvSpPr>
        <p:spPr>
          <a:xfrm>
            <a:off x="2272551" y="103991"/>
            <a:ext cx="8341761" cy="769441"/>
          </a:xfrm>
          <a:prstGeom prst="rect">
            <a:avLst/>
          </a:prstGeom>
          <a:noFill/>
        </p:spPr>
        <p:txBody>
          <a:bodyPr wrap="square" rtlCol="0">
            <a:spAutoFit/>
          </a:bodyPr>
          <a:lstStyle/>
          <a:p>
            <a:r>
              <a:rPr lang="en-US" sz="4400" b="1" dirty="0">
                <a:solidFill>
                  <a:schemeClr val="bg1"/>
                </a:solidFill>
              </a:rPr>
              <a:t>What are we </a:t>
            </a:r>
            <a:r>
              <a:rPr lang="en-US" sz="4400" b="1" spc="-150" dirty="0">
                <a:solidFill>
                  <a:schemeClr val="bg1"/>
                </a:solidFill>
                <a:effectLst>
                  <a:outerShdw blurRad="38100" dist="38100" dir="2700000" algn="tl">
                    <a:srgbClr val="000000">
                      <a:alpha val="43137"/>
                    </a:srgbClr>
                  </a:outerShdw>
                </a:effectLst>
                <a:ea typeface="+mj-ea"/>
                <a:cs typeface="+mj-cs"/>
              </a:rPr>
              <a:t>going</a:t>
            </a:r>
            <a:r>
              <a:rPr lang="en-US" sz="4400" b="1" dirty="0">
                <a:solidFill>
                  <a:schemeClr val="bg1"/>
                </a:solidFill>
              </a:rPr>
              <a:t> to do?</a:t>
            </a:r>
          </a:p>
        </p:txBody>
      </p:sp>
    </p:spTree>
    <p:extLst>
      <p:ext uri="{BB962C8B-B14F-4D97-AF65-F5344CB8AC3E}">
        <p14:creationId xmlns:p14="http://schemas.microsoft.com/office/powerpoint/2010/main" val="3645411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E2F1E5D-51CB-4EAE-AABB-905870C70C07}"/>
              </a:ext>
            </a:extLst>
          </p:cNvPr>
          <p:cNvSpPr txBox="1"/>
          <p:nvPr/>
        </p:nvSpPr>
        <p:spPr>
          <a:xfrm>
            <a:off x="2272551" y="103991"/>
            <a:ext cx="8341761" cy="769441"/>
          </a:xfrm>
          <a:prstGeom prst="rect">
            <a:avLst/>
          </a:prstGeom>
          <a:noFill/>
        </p:spPr>
        <p:txBody>
          <a:bodyPr wrap="square" rtlCol="0">
            <a:spAutoFit/>
          </a:bodyPr>
          <a:lstStyle/>
          <a:p>
            <a:r>
              <a:rPr lang="en-US" sz="4400" b="1" dirty="0">
                <a:solidFill>
                  <a:schemeClr val="bg1"/>
                </a:solidFill>
              </a:rPr>
              <a:t>What are we NOT </a:t>
            </a:r>
            <a:r>
              <a:rPr lang="en-US" sz="4400" b="1" spc="-150" dirty="0">
                <a:solidFill>
                  <a:schemeClr val="bg1"/>
                </a:solidFill>
                <a:effectLst>
                  <a:outerShdw blurRad="38100" dist="38100" dir="2700000" algn="tl">
                    <a:srgbClr val="000000">
                      <a:alpha val="43137"/>
                    </a:srgbClr>
                  </a:outerShdw>
                </a:effectLst>
                <a:ea typeface="+mj-ea"/>
                <a:cs typeface="+mj-cs"/>
              </a:rPr>
              <a:t>going</a:t>
            </a:r>
            <a:r>
              <a:rPr lang="en-US" sz="4400" b="1" dirty="0">
                <a:solidFill>
                  <a:schemeClr val="bg1"/>
                </a:solidFill>
              </a:rPr>
              <a:t> to do?</a:t>
            </a:r>
          </a:p>
        </p:txBody>
      </p:sp>
      <p:pic>
        <p:nvPicPr>
          <p:cNvPr id="5" name="Picture 4" descr="A screenshot of a cell phone&#10;&#10;Description automatically generated">
            <a:extLst>
              <a:ext uri="{FF2B5EF4-FFF2-40B4-BE49-F238E27FC236}">
                <a16:creationId xmlns:a16="http://schemas.microsoft.com/office/drawing/2014/main" id="{CC199506-8433-4831-8DD5-56E8B8B199D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77895" y="1386985"/>
            <a:ext cx="8341761" cy="4693875"/>
          </a:xfrm>
          <a:prstGeom prst="rect">
            <a:avLst/>
          </a:prstGeom>
        </p:spPr>
      </p:pic>
      <p:sp>
        <p:nvSpPr>
          <p:cNvPr id="6" name="TextBox 5">
            <a:extLst>
              <a:ext uri="{FF2B5EF4-FFF2-40B4-BE49-F238E27FC236}">
                <a16:creationId xmlns:a16="http://schemas.microsoft.com/office/drawing/2014/main" id="{A538E99C-A994-47A4-802E-55F18DB45452}"/>
              </a:ext>
            </a:extLst>
          </p:cNvPr>
          <p:cNvSpPr txBox="1"/>
          <p:nvPr/>
        </p:nvSpPr>
        <p:spPr>
          <a:xfrm>
            <a:off x="1977895" y="6257109"/>
            <a:ext cx="8465859" cy="369332"/>
          </a:xfrm>
          <a:prstGeom prst="rect">
            <a:avLst/>
          </a:prstGeom>
          <a:noFill/>
        </p:spPr>
        <p:txBody>
          <a:bodyPr wrap="square" rtlCol="0">
            <a:spAutoFit/>
          </a:bodyPr>
          <a:lstStyle/>
          <a:p>
            <a:r>
              <a:rPr lang="en-US" dirty="0">
                <a:hlinkClick r:id="rId4"/>
              </a:rPr>
              <a:t>https://www.slideshare.net/AmazonWebServices/become-an-iam-policy-ninja</a:t>
            </a:r>
            <a:endParaRPr lang="en-US" dirty="0"/>
          </a:p>
        </p:txBody>
      </p:sp>
    </p:spTree>
    <p:extLst>
      <p:ext uri="{BB962C8B-B14F-4D97-AF65-F5344CB8AC3E}">
        <p14:creationId xmlns:p14="http://schemas.microsoft.com/office/powerpoint/2010/main" val="29527159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2C71B3-3E43-4FA4-927B-C1FFDA6ED5BF}"/>
              </a:ext>
            </a:extLst>
          </p:cNvPr>
          <p:cNvSpPr txBox="1"/>
          <p:nvPr/>
        </p:nvSpPr>
        <p:spPr>
          <a:xfrm>
            <a:off x="1601353" y="1111882"/>
            <a:ext cx="8561550" cy="5693866"/>
          </a:xfrm>
          <a:prstGeom prst="rect">
            <a:avLst/>
          </a:prstGeom>
          <a:noFill/>
        </p:spPr>
        <p:txBody>
          <a:bodyPr wrap="square" rtlCol="0">
            <a:spAutoFit/>
          </a:bodyPr>
          <a:lstStyle/>
          <a:p>
            <a:r>
              <a:rPr lang="en-US" sz="2800" dirty="0"/>
              <a:t>Step 1: S3 Bucket</a:t>
            </a:r>
          </a:p>
          <a:p>
            <a:r>
              <a:rPr lang="en-US" sz="2800" dirty="0"/>
              <a:t>                a. </a:t>
            </a:r>
            <a:r>
              <a:rPr lang="en-US" sz="2800" dirty="0">
                <a:hlinkClick r:id="rId3"/>
              </a:rPr>
              <a:t>Create Bucket</a:t>
            </a:r>
            <a:endParaRPr lang="en-US" sz="2800" dirty="0"/>
          </a:p>
          <a:p>
            <a:r>
              <a:rPr lang="en-US" sz="2800" dirty="0"/>
              <a:t>                b. </a:t>
            </a:r>
            <a:r>
              <a:rPr lang="en-US" sz="2800" dirty="0">
                <a:hlinkClick r:id="rId4"/>
              </a:rPr>
              <a:t>IAM Permissions</a:t>
            </a:r>
            <a:endParaRPr lang="en-US" sz="2800" dirty="0"/>
          </a:p>
          <a:p>
            <a:endParaRPr lang="en-US" sz="2800" dirty="0"/>
          </a:p>
          <a:p>
            <a:r>
              <a:rPr lang="en-US" sz="2800" dirty="0"/>
              <a:t>	Step 2: Simple Email Service (SES)</a:t>
            </a:r>
          </a:p>
          <a:p>
            <a:r>
              <a:rPr lang="en-US" sz="2800" dirty="0"/>
              <a:t>           		     a. </a:t>
            </a:r>
            <a:r>
              <a:rPr lang="en-US" sz="2800" dirty="0">
                <a:hlinkClick r:id="rId5"/>
              </a:rPr>
              <a:t>Create email account</a:t>
            </a:r>
            <a:endParaRPr lang="en-US" sz="2800" dirty="0"/>
          </a:p>
          <a:p>
            <a:r>
              <a:rPr lang="en-US" sz="2800" dirty="0"/>
              <a:t>                	     b. </a:t>
            </a:r>
            <a:r>
              <a:rPr lang="en-US" sz="2800" dirty="0">
                <a:hlinkClick r:id="rId4"/>
              </a:rPr>
              <a:t>IAM Permissions</a:t>
            </a:r>
            <a:endParaRPr lang="en-US" sz="2800" dirty="0"/>
          </a:p>
          <a:p>
            <a:r>
              <a:rPr lang="en-US" sz="2800" dirty="0"/>
              <a:t>                	     c. </a:t>
            </a:r>
            <a:r>
              <a:rPr lang="en-US" sz="2800" dirty="0">
                <a:hlinkClick r:id="rId6"/>
              </a:rPr>
              <a:t>Create Rule for S3</a:t>
            </a:r>
            <a:endParaRPr lang="en-US" sz="2800" dirty="0"/>
          </a:p>
          <a:p>
            <a:endParaRPr lang="en-US" sz="2800" dirty="0"/>
          </a:p>
          <a:p>
            <a:r>
              <a:rPr lang="en-US" sz="2800" dirty="0"/>
              <a:t>		Step 3: RStudio</a:t>
            </a:r>
          </a:p>
          <a:p>
            <a:r>
              <a:rPr lang="en-US" sz="2800" dirty="0"/>
              <a:t>              		a. </a:t>
            </a:r>
            <a:r>
              <a:rPr lang="en-US" sz="2800" dirty="0">
                <a:hlinkClick r:id="rId7"/>
              </a:rPr>
              <a:t>AWS Keys</a:t>
            </a:r>
            <a:r>
              <a:rPr lang="en-US" sz="2800" dirty="0"/>
              <a:t> </a:t>
            </a:r>
          </a:p>
          <a:p>
            <a:r>
              <a:rPr lang="en-US" sz="2800" dirty="0"/>
              <a:t>             		b. AWS Client Packages (R/Python)</a:t>
            </a:r>
          </a:p>
          <a:p>
            <a:r>
              <a:rPr lang="en-US" sz="2800" dirty="0"/>
              <a:t>                                  c. File Processing/Data Munging </a:t>
            </a:r>
          </a:p>
        </p:txBody>
      </p:sp>
      <p:sp>
        <p:nvSpPr>
          <p:cNvPr id="3" name="TextBox 2">
            <a:extLst>
              <a:ext uri="{FF2B5EF4-FFF2-40B4-BE49-F238E27FC236}">
                <a16:creationId xmlns:a16="http://schemas.microsoft.com/office/drawing/2014/main" id="{FE2F1E5D-51CB-4EAE-AABB-905870C70C07}"/>
              </a:ext>
            </a:extLst>
          </p:cNvPr>
          <p:cNvSpPr txBox="1"/>
          <p:nvPr/>
        </p:nvSpPr>
        <p:spPr>
          <a:xfrm>
            <a:off x="2272551" y="103991"/>
            <a:ext cx="8341761" cy="769441"/>
          </a:xfrm>
          <a:prstGeom prst="rect">
            <a:avLst/>
          </a:prstGeom>
          <a:noFill/>
        </p:spPr>
        <p:txBody>
          <a:bodyPr wrap="square" rtlCol="0">
            <a:spAutoFit/>
          </a:bodyPr>
          <a:lstStyle/>
          <a:p>
            <a:r>
              <a:rPr lang="en-US" sz="4400" b="1" dirty="0">
                <a:solidFill>
                  <a:schemeClr val="bg1"/>
                </a:solidFill>
              </a:rPr>
              <a:t>What are we </a:t>
            </a:r>
            <a:r>
              <a:rPr lang="en-US" sz="4400" b="1" spc="-150" dirty="0">
                <a:solidFill>
                  <a:schemeClr val="bg1"/>
                </a:solidFill>
                <a:effectLst>
                  <a:outerShdw blurRad="38100" dist="38100" dir="2700000" algn="tl">
                    <a:srgbClr val="000000">
                      <a:alpha val="43137"/>
                    </a:srgbClr>
                  </a:outerShdw>
                </a:effectLst>
                <a:ea typeface="+mj-ea"/>
                <a:cs typeface="+mj-cs"/>
              </a:rPr>
              <a:t>going</a:t>
            </a:r>
            <a:r>
              <a:rPr lang="en-US" sz="4400" b="1" dirty="0">
                <a:solidFill>
                  <a:schemeClr val="bg1"/>
                </a:solidFill>
              </a:rPr>
              <a:t> to do?</a:t>
            </a:r>
          </a:p>
        </p:txBody>
      </p:sp>
    </p:spTree>
    <p:extLst>
      <p:ext uri="{BB962C8B-B14F-4D97-AF65-F5344CB8AC3E}">
        <p14:creationId xmlns:p14="http://schemas.microsoft.com/office/powerpoint/2010/main" val="16985125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92DE8FF-C8F0-48A3-9ADA-4ED171978BE2}"/>
              </a:ext>
            </a:extLst>
          </p:cNvPr>
          <p:cNvSpPr txBox="1"/>
          <p:nvPr/>
        </p:nvSpPr>
        <p:spPr>
          <a:xfrm>
            <a:off x="2272551" y="103991"/>
            <a:ext cx="8341761" cy="769441"/>
          </a:xfrm>
          <a:prstGeom prst="rect">
            <a:avLst/>
          </a:prstGeom>
          <a:noFill/>
        </p:spPr>
        <p:txBody>
          <a:bodyPr wrap="square" rtlCol="0">
            <a:spAutoFit/>
          </a:bodyPr>
          <a:lstStyle/>
          <a:p>
            <a:r>
              <a:rPr lang="en-US" sz="4400" b="1" dirty="0">
                <a:solidFill>
                  <a:schemeClr val="bg1"/>
                </a:solidFill>
              </a:rPr>
              <a:t>Resources</a:t>
            </a:r>
          </a:p>
        </p:txBody>
      </p:sp>
      <p:sp>
        <p:nvSpPr>
          <p:cNvPr id="4" name="TextBox 3">
            <a:extLst>
              <a:ext uri="{FF2B5EF4-FFF2-40B4-BE49-F238E27FC236}">
                <a16:creationId xmlns:a16="http://schemas.microsoft.com/office/drawing/2014/main" id="{29A864BB-E994-4604-99C7-CD4BA3DC814E}"/>
              </a:ext>
            </a:extLst>
          </p:cNvPr>
          <p:cNvSpPr txBox="1"/>
          <p:nvPr/>
        </p:nvSpPr>
        <p:spPr>
          <a:xfrm>
            <a:off x="728431" y="2475411"/>
            <a:ext cx="11429999" cy="1138773"/>
          </a:xfrm>
          <a:prstGeom prst="rect">
            <a:avLst/>
          </a:prstGeom>
          <a:noFill/>
        </p:spPr>
        <p:txBody>
          <a:bodyPr wrap="square" rtlCol="0">
            <a:spAutoFit/>
          </a:bodyPr>
          <a:lstStyle/>
          <a:p>
            <a:r>
              <a:rPr lang="en-US" sz="4800" dirty="0"/>
              <a:t>Code and training resources posted here:  </a:t>
            </a:r>
            <a:r>
              <a:rPr lang="en-US" sz="2000" dirty="0">
                <a:hlinkClick r:id="rId2"/>
              </a:rPr>
              <a:t>https://drive.google.com/drive/folders/1IrmF1uLnbOZ3f67z8S8XKSJqBkDigL1p?usp=sharing</a:t>
            </a:r>
            <a:endParaRPr lang="en-US" sz="2000" dirty="0"/>
          </a:p>
        </p:txBody>
      </p:sp>
    </p:spTree>
    <p:extLst>
      <p:ext uri="{BB962C8B-B14F-4D97-AF65-F5344CB8AC3E}">
        <p14:creationId xmlns:p14="http://schemas.microsoft.com/office/powerpoint/2010/main" val="9775859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ANAAdvisors_2017Presentation_16x9" id="{6AD3E671-E69F-4671-9297-5459C9D1E067}" vid="{FFC28404-C0B7-4CB3-806B-7B61AA2168B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CANAAdvisors_2017Offsite_Presentation_16x9</Template>
  <TotalTime>225</TotalTime>
  <Words>321</Words>
  <Application>Microsoft Office PowerPoint</Application>
  <PresentationFormat>Widescreen</PresentationFormat>
  <Paragraphs>69</Paragraphs>
  <Slides>8</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Arial Narrow</vt:lpstr>
      <vt:lpstr>Calibri</vt:lpstr>
      <vt:lpstr>Calibri Light</vt:lpstr>
      <vt:lpstr>Lora</vt:lpstr>
      <vt:lpstr>Office Theme</vt:lpstr>
      <vt:lpstr>Automating INFORMS Analytics Capability Assessments with AWS</vt:lpstr>
      <vt:lpstr>INFORMS Analytics Capability Assessments (ACA)</vt:lpstr>
      <vt:lpstr>Input Format</vt:lpstr>
      <vt:lpstr>Input Format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Walt DeGrange</dc:creator>
  <cp:lastModifiedBy>Jerome Dixon</cp:lastModifiedBy>
  <cp:revision>20</cp:revision>
  <dcterms:created xsi:type="dcterms:W3CDTF">2018-12-03T22:23:31Z</dcterms:created>
  <dcterms:modified xsi:type="dcterms:W3CDTF">2019-01-12T05:26:10Z</dcterms:modified>
</cp:coreProperties>
</file>

<file path=docProps/thumbnail.jpeg>
</file>